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82" r:id="rId2"/>
    <p:sldId id="509" r:id="rId3"/>
    <p:sldId id="389" r:id="rId4"/>
    <p:sldId id="386" r:id="rId5"/>
    <p:sldId id="387" r:id="rId6"/>
    <p:sldId id="508" r:id="rId7"/>
    <p:sldId id="411" r:id="rId8"/>
    <p:sldId id="413" r:id="rId9"/>
    <p:sldId id="388" r:id="rId10"/>
    <p:sldId id="390" r:id="rId11"/>
    <p:sldId id="415" r:id="rId12"/>
    <p:sldId id="476" r:id="rId13"/>
    <p:sldId id="414" r:id="rId14"/>
    <p:sldId id="416" r:id="rId15"/>
    <p:sldId id="448" r:id="rId16"/>
    <p:sldId id="418" r:id="rId17"/>
    <p:sldId id="449" r:id="rId18"/>
    <p:sldId id="417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14A30-E8FA-4D3D-AFC3-71495482EF7C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81E9F-44B4-4576-B377-7F077422C5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47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Leg dit uit </a:t>
            </a:r>
            <a:r>
              <a:rPr lang="nl-NL" dirty="0" err="1"/>
              <a:t>icm</a:t>
            </a:r>
            <a:r>
              <a:rPr lang="nl-NL" baseline="0" dirty="0"/>
              <a:t> de roede op de bok.</a:t>
            </a:r>
          </a:p>
          <a:p>
            <a:r>
              <a:rPr lang="nl-NL" baseline="0" dirty="0"/>
              <a:t>Let op ophanghoogte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5D3D2-0B49-4C8E-9915-07934A221E6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820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Roedemaat in woonwens is </a:t>
            </a:r>
            <a:r>
              <a:rPr lang="nl-NL" dirty="0" err="1"/>
              <a:t>ivm</a:t>
            </a:r>
            <a:r>
              <a:rPr lang="nl-NL" dirty="0"/>
              <a:t> tunnelgrootte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5D3D2-0B49-4C8E-9915-07934A221E64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810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Tussen de steun bij platte plooi!!!!!!!!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5D3D2-0B49-4C8E-9915-07934A221E64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4993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</a:t>
            </a:r>
            <a:r>
              <a:rPr lang="nl-NL" baseline="0" dirty="0"/>
              <a:t> hart bepalen zodat je weet waar de steun komt en of dat technisch mogelijk is,</a:t>
            </a:r>
            <a:endParaRPr lang="nl-NL" dirty="0"/>
          </a:p>
          <a:p>
            <a:r>
              <a:rPr lang="nl-NL" dirty="0"/>
              <a:t>Roededikte is eigenlijk 2 x ½ roede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Roedemaat in woonwens is </a:t>
            </a:r>
            <a:r>
              <a:rPr lang="nl-NL" dirty="0" err="1"/>
              <a:t>ivm</a:t>
            </a:r>
            <a:r>
              <a:rPr lang="nl-NL" dirty="0"/>
              <a:t> tunnelgrootte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5D3D2-0B49-4C8E-9915-07934A221E64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755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Leg dit uit </a:t>
            </a:r>
            <a:r>
              <a:rPr lang="nl-NL" dirty="0" err="1"/>
              <a:t>icm</a:t>
            </a:r>
            <a:r>
              <a:rPr lang="nl-NL" baseline="0" dirty="0"/>
              <a:t> de roede op de bok.</a:t>
            </a:r>
          </a:p>
          <a:p>
            <a:r>
              <a:rPr lang="nl-NL" baseline="0" dirty="0"/>
              <a:t>Let op ophanghoogte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5D3D2-0B49-4C8E-9915-07934A221E6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820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Hier niet werken vanuit hart roede.</a:t>
            </a:r>
          </a:p>
          <a:p>
            <a:endParaRPr lang="nl-NL" dirty="0"/>
          </a:p>
          <a:p>
            <a:r>
              <a:rPr lang="nl-NL" dirty="0"/>
              <a:t>Als je dit meet zorg dan dat je een steun bij je hebt.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5D3D2-0B49-4C8E-9915-07934A221E6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4195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5D3D2-0B49-4C8E-9915-07934A221E6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1949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Let op! De beredenering is andersom dan</a:t>
            </a:r>
            <a:r>
              <a:rPr lang="nl-NL" baseline="0" dirty="0"/>
              <a:t> bij het hangen!!!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5D3D2-0B49-4C8E-9915-07934A221E6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075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Wijs</a:t>
            </a:r>
            <a:r>
              <a:rPr lang="nl-NL" baseline="0" dirty="0"/>
              <a:t> op het gordijn dat onder de ring hangt,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5D3D2-0B49-4C8E-9915-07934A221E6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992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</a:t>
            </a:r>
            <a:r>
              <a:rPr lang="nl-NL" baseline="0" dirty="0"/>
              <a:t> bepaal je </a:t>
            </a:r>
            <a:r>
              <a:rPr lang="nl-NL" baseline="0" dirty="0" err="1"/>
              <a:t>dmv</a:t>
            </a:r>
            <a:r>
              <a:rPr lang="nl-NL" baseline="0" dirty="0"/>
              <a:t> meten,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5D3D2-0B49-4C8E-9915-07934A221E6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547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Maat A+B </a:t>
            </a:r>
            <a:r>
              <a:rPr lang="nl-NL" dirty="0" err="1"/>
              <a:t>dmv</a:t>
            </a:r>
            <a:r>
              <a:rPr lang="nl-NL" dirty="0"/>
              <a:t> meten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5D3D2-0B49-4C8E-9915-07934A221E6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9063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Kompiosteunen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5D3D2-0B49-4C8E-9915-07934A221E6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74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8B71E6-F493-4D89-B52A-DC3925C02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BE25A26-6537-48DD-BC39-E0775F409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7678FA-DAA7-4140-8B3F-920489AF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1033-9D9E-4347-8C7E-58B7CE69F28C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E78643-9172-41C6-A07B-3A6C05A1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2445EC-F2F6-40BB-9FB4-F0087096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FEF2-8408-44C2-94CA-56703D7A1B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04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071DB2-EEFB-4E68-A13E-D2C4AAEC6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520A015-BD4A-4B5C-A991-AF716551F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3CB3CE-6B75-42AF-BB33-E2AA9DC0E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1033-9D9E-4347-8C7E-58B7CE69F28C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91ED29-D7CF-4536-AA5C-5D4B369D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539CCC-CAB3-4993-8196-C270DCB5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FEF2-8408-44C2-94CA-56703D7A1B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422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B6F56E0-F934-418A-88A4-583635485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1D44B51-A8F2-4793-9144-3317BEDBA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CFB236-4A13-49BD-A0DF-6C2189A9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1033-9D9E-4347-8C7E-58B7CE69F28C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71FCE1-5A18-47C4-BFB6-99502883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13869B-DF86-49E4-90FB-21325D1E4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FEF2-8408-44C2-94CA-56703D7A1B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1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0491F-DDD7-444B-BA39-3D8221DB3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CA44C6-9D42-460D-9B35-9A708807C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E46CCB-52E4-4A15-8FC2-98796087A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1033-9D9E-4347-8C7E-58B7CE69F28C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AEC18F-C323-417A-A612-DA286C9E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0BDD37-A89E-44A1-9851-950C8532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FEF2-8408-44C2-94CA-56703D7A1B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32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115A1-FE0F-4C50-AE67-8525C3D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059D99-2A59-43F2-91A6-60BC33822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F19457-E3DE-4C27-8769-7A4C7B13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1033-9D9E-4347-8C7E-58B7CE69F28C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D1AFAB-18A1-4EFC-BB41-3BBEDD386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3CA269-0EE7-4F9E-9F7D-FD39068C4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FEF2-8408-44C2-94CA-56703D7A1B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140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B6F51C-DE52-411A-B075-43141435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8A12DA-FE30-46AF-B6D3-05F70CF9E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D720490-D3F3-4AB6-86C4-F360EEABF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8635633-B31E-4946-AF86-4E094751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1033-9D9E-4347-8C7E-58B7CE69F28C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48DAFBC-2045-447E-AC94-72A78BAF1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A96290B-E0E8-4F01-A0D6-14B61785D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FEF2-8408-44C2-94CA-56703D7A1B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22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E5068-9D9A-43D6-BFA0-799774E7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D9D9DC-FBA2-436B-A9A5-2E8DD230E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D753C7-7ACB-46D3-ADA5-4127F5B3C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351FB82-3F52-4EF5-95E1-D36BDFE2C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FC35FE1-ECA8-4ECF-AA03-1BA897053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9DD7B6E-544B-4A83-B8F7-E50175DE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1033-9D9E-4347-8C7E-58B7CE69F28C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51CAC4E-4CF2-4EA4-9E20-951F7A4B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F3D1A72-BDE4-4EB4-92EF-C6995978B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FEF2-8408-44C2-94CA-56703D7A1B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52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E38CA-3FBE-4981-A41B-1AF06979F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1F21E65-D891-4B3B-9D25-5A3F56929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1033-9D9E-4347-8C7E-58B7CE69F28C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56A95A6-ABAC-4604-A5D5-1E6EEC94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CE6C2E8-DFFC-482D-A906-D659A7113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FEF2-8408-44C2-94CA-56703D7A1B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278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0EC80DE-68DB-4AAA-8DB7-709C0C82E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1033-9D9E-4347-8C7E-58B7CE69F28C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F1FD7C0-A912-45EE-A65B-9801C46E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AC8E1B-4EA7-4C2F-A0A8-32AAFCCE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FEF2-8408-44C2-94CA-56703D7A1B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51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13969F-EAAE-4141-8028-D885EBB13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00CE4F-1619-4BB2-974E-71CD839C0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5B1B10-0307-41FD-A6BE-B0A1B3E4E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38CD6C-E307-4E6A-9F65-B6C8530A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1033-9D9E-4347-8C7E-58B7CE69F28C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FD143E-5415-4BC0-8656-F43386AB3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630334-8E2D-4776-8E3A-AEC7B150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FEF2-8408-44C2-94CA-56703D7A1B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236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A295C-C633-4C44-8B1F-BF74EF5F9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B4B6F50-33E2-4E99-9EB1-22C1C83A37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AF9D7CE-1055-432D-9971-991B7BFE2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AC2746-E4E6-4600-B8A2-555F68A3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1033-9D9E-4347-8C7E-58B7CE69F28C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34845F6-EDED-490E-ABFF-17C95544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7996CB8-4934-4CEE-A576-9A61CCAC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FEF2-8408-44C2-94CA-56703D7A1B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18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C0661FA-335D-4367-B308-EB2C5EBB3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A2A084-1C65-44F4-870C-9507DB65E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A3380D-EA38-4997-BD5C-EBFC537C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E1033-9D9E-4347-8C7E-58B7CE69F28C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D0D977-1E1F-4C97-993A-57781C2F5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CA5687-74F8-4CFC-9266-5D3B1A388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2FEF2-8408-44C2-94CA-56703D7A1B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38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Worksheet.xls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6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9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10.xls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3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4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5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063552" y="476673"/>
            <a:ext cx="7772400" cy="792087"/>
          </a:xfrm>
        </p:spPr>
        <p:txBody>
          <a:bodyPr>
            <a:normAutofit/>
          </a:bodyPr>
          <a:lstStyle/>
          <a:p>
            <a:pPr algn="l"/>
            <a:r>
              <a:rPr lang="nl-N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meten: roede ingeslagen ringen</a:t>
            </a:r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1991544" y="1412776"/>
            <a:ext cx="8136904" cy="5040560"/>
          </a:xfrm>
        </p:spPr>
        <p:txBody>
          <a:bodyPr>
            <a:noAutofit/>
          </a:bodyPr>
          <a:lstStyle/>
          <a:p>
            <a:pPr algn="l"/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Voorbeeld met </a:t>
            </a:r>
            <a:r>
              <a:rPr lang="nl-NL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wand</a:t>
            </a:r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steun  </a:t>
            </a:r>
            <a:r>
              <a:rPr lang="nl-NL" b="1" u="sng" dirty="0">
                <a:latin typeface="Arial" panose="020B0604020202020204" pitchFamily="34" charset="0"/>
                <a:cs typeface="Arial" panose="020B0604020202020204" pitchFamily="34" charset="0"/>
              </a:rPr>
              <a:t>20mm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Hoogte ♥ steun/vloer + 0,5 roede dikte + hoofdje </a:t>
            </a:r>
            <a:r>
              <a:rPr lang="nl-NL" sz="1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-/- </a:t>
            </a:r>
            <a:r>
              <a:rPr lang="nl-NL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vrijhanging</a:t>
            </a:r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= netto hoogtemaat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algn="l"/>
            <a:endParaRPr lang="nl-N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kamerhoog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	230cm + 1cm (½ roede) + 2cm hoofdje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	-/- 2cm  vrijhang = 231cm  (</a:t>
            </a:r>
            <a:r>
              <a:rPr lang="nl-NL" sz="1400" dirty="0">
                <a:latin typeface="Calibri"/>
                <a:cs typeface="Calibri"/>
              </a:rPr>
              <a:t>↨230)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	Halverwege verwarming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	230cm + 1cm (½ roede) + 2cm hoofdje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	-/- 50cm vrijhang = 183cm  (</a:t>
            </a:r>
            <a:r>
              <a:rPr lang="nl-NL" sz="1400" dirty="0">
                <a:cs typeface="Calibri"/>
              </a:rPr>
              <a:t>↨230)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010248" y="2132857"/>
          <a:ext cx="4476750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erkblad" r:id="rId4" imgW="6677247" imgH="6924803" progId="Excel.Sheet.12">
                  <p:embed/>
                </p:oleObj>
              </mc:Choice>
              <mc:Fallback>
                <p:oleObj name="Werkblad" r:id="rId4" imgW="6677247" imgH="6924803" progId="Excel.Sheet.12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0248" y="2132857"/>
                        <a:ext cx="4476750" cy="464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Rechte verbindingslijn met pijl 4"/>
          <p:cNvCxnSpPr/>
          <p:nvPr/>
        </p:nvCxnSpPr>
        <p:spPr>
          <a:xfrm>
            <a:off x="3071664" y="2996952"/>
            <a:ext cx="0" cy="309634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troomdiagram: Verbindingslijn 7"/>
          <p:cNvSpPr/>
          <p:nvPr/>
        </p:nvSpPr>
        <p:spPr>
          <a:xfrm>
            <a:off x="4104607" y="2871621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met pijl 10"/>
          <p:cNvCxnSpPr/>
          <p:nvPr/>
        </p:nvCxnSpPr>
        <p:spPr>
          <a:xfrm>
            <a:off x="5303912" y="5589240"/>
            <a:ext cx="0" cy="50405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4295800" y="2674283"/>
            <a:ext cx="0" cy="269347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809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063552" y="476673"/>
            <a:ext cx="7772400" cy="792087"/>
          </a:xfrm>
        </p:spPr>
        <p:txBody>
          <a:bodyPr>
            <a:normAutofit/>
          </a:bodyPr>
          <a:lstStyle/>
          <a:p>
            <a:pPr algn="l"/>
            <a:r>
              <a:rPr lang="nl-N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Meten van gordijnen, roede met losse ringen</a:t>
            </a:r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2207568" y="1412776"/>
            <a:ext cx="8136904" cy="5040560"/>
          </a:xfrm>
        </p:spPr>
        <p:txBody>
          <a:bodyPr>
            <a:noAutofit/>
          </a:bodyPr>
          <a:lstStyle/>
          <a:p>
            <a:pPr algn="l"/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meten roede met losse ringen met </a:t>
            </a:r>
            <a:r>
              <a:rPr lang="nl-N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plafond</a:t>
            </a:r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steunen.</a:t>
            </a:r>
          </a:p>
          <a:p>
            <a:pPr algn="l"/>
            <a:r>
              <a:rPr lang="nl-NL" sz="1400" u="sng" dirty="0">
                <a:latin typeface="Arial" panose="020B0604020202020204" pitchFamily="34" charset="0"/>
                <a:cs typeface="Arial" panose="020B0604020202020204" pitchFamily="34" charset="0"/>
              </a:rPr>
              <a:t>A= maat plafond tot bovenkant roede</a:t>
            </a:r>
          </a:p>
          <a:p>
            <a:pPr algn="l"/>
            <a:r>
              <a:rPr lang="nl-NL" sz="1400" u="sng" dirty="0">
                <a:latin typeface="Arial" panose="020B0604020202020204" pitchFamily="34" charset="0"/>
                <a:cs typeface="Arial" panose="020B0604020202020204" pitchFamily="34" charset="0"/>
              </a:rPr>
              <a:t>B= maat bovenkant roede tot onderkant ring</a:t>
            </a:r>
          </a:p>
          <a:p>
            <a:pPr algn="l"/>
            <a:r>
              <a:rPr lang="nl-NL" sz="1400" u="sng" dirty="0">
                <a:latin typeface="Arial" panose="020B0604020202020204" pitchFamily="34" charset="0"/>
                <a:cs typeface="Arial" panose="020B0604020202020204" pitchFamily="34" charset="0"/>
              </a:rPr>
              <a:t>C=gordijnmaat</a:t>
            </a:r>
          </a:p>
          <a:p>
            <a:pPr algn="l"/>
            <a:r>
              <a:rPr lang="nl-NL" sz="1400" u="sng" dirty="0">
                <a:latin typeface="Arial" panose="020B0604020202020204" pitchFamily="34" charset="0"/>
                <a:cs typeface="Arial" panose="020B0604020202020204" pitchFamily="34" charset="0"/>
              </a:rPr>
              <a:t>D=vrijhang</a:t>
            </a:r>
          </a:p>
          <a:p>
            <a:pPr algn="l"/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Hoogte vanaf vloer plafond - A – B – D = C</a:t>
            </a: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ng 6"/>
          <p:cNvSpPr/>
          <p:nvPr/>
        </p:nvSpPr>
        <p:spPr>
          <a:xfrm>
            <a:off x="15320963" y="23950613"/>
            <a:ext cx="390525" cy="390525"/>
          </a:xfrm>
          <a:prstGeom prst="donut">
            <a:avLst>
              <a:gd name="adj" fmla="val 15675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5111413" y="23883938"/>
            <a:ext cx="781050" cy="771525"/>
          </a:xfrm>
          <a:prstGeom prst="donut">
            <a:avLst>
              <a:gd name="adj" fmla="val 77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7104063" y="1484314"/>
          <a:ext cx="2963862" cy="428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Werkblad" r:id="rId4" imgW="3343408" imgH="5057686" progId="Excel.Sheet.12">
                  <p:embed/>
                </p:oleObj>
              </mc:Choice>
              <mc:Fallback>
                <p:oleObj name="Werkblad" r:id="rId4" imgW="3343408" imgH="5057686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04063" y="1484314"/>
                        <a:ext cx="2963862" cy="428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7412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063552" y="476673"/>
            <a:ext cx="7772400" cy="792087"/>
          </a:xfrm>
        </p:spPr>
        <p:txBody>
          <a:bodyPr>
            <a:normAutofit/>
          </a:bodyPr>
          <a:lstStyle/>
          <a:p>
            <a:pPr algn="l"/>
            <a:r>
              <a:rPr lang="nl-N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Meten van gordijnen, roede met losse ringen</a:t>
            </a:r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1991544" y="1412776"/>
            <a:ext cx="8136904" cy="5040560"/>
          </a:xfrm>
        </p:spPr>
        <p:txBody>
          <a:bodyPr>
            <a:noAutofit/>
          </a:bodyPr>
          <a:lstStyle/>
          <a:p>
            <a:pPr algn="l"/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meten roede met losse ringen op </a:t>
            </a:r>
            <a:r>
              <a:rPr lang="nl-NL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bestaande</a:t>
            </a:r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roede</a:t>
            </a:r>
          </a:p>
          <a:p>
            <a:pPr algn="l"/>
            <a:endParaRPr lang="nl-NL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Meten vanaf onderkant ring!!!!</a:t>
            </a:r>
          </a:p>
          <a:p>
            <a:pPr algn="l"/>
            <a:endParaRPr lang="nl-NL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ng 6"/>
          <p:cNvSpPr/>
          <p:nvPr/>
        </p:nvSpPr>
        <p:spPr>
          <a:xfrm>
            <a:off x="15320963" y="23950613"/>
            <a:ext cx="390525" cy="390525"/>
          </a:xfrm>
          <a:prstGeom prst="donut">
            <a:avLst>
              <a:gd name="adj" fmla="val 15675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5111413" y="23883938"/>
            <a:ext cx="781050" cy="771525"/>
          </a:xfrm>
          <a:prstGeom prst="donut">
            <a:avLst>
              <a:gd name="adj" fmla="val 77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7319963" y="1484314"/>
          <a:ext cx="2749550" cy="428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Werkblad" r:id="rId3" imgW="3248247" imgH="5057686" progId="Excel.Sheet.12">
                  <p:embed/>
                </p:oleObj>
              </mc:Choice>
              <mc:Fallback>
                <p:oleObj name="Werkblad" r:id="rId3" imgW="3248247" imgH="5057686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9963" y="1484314"/>
                        <a:ext cx="2749550" cy="428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71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063552" y="476673"/>
            <a:ext cx="7772400" cy="792087"/>
          </a:xfrm>
        </p:spPr>
        <p:txBody>
          <a:bodyPr>
            <a:normAutofit/>
          </a:bodyPr>
          <a:lstStyle/>
          <a:p>
            <a:pPr algn="l"/>
            <a:r>
              <a:rPr lang="nl-N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meten: roede ingeslagen ringen</a:t>
            </a:r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1991544" y="1412776"/>
            <a:ext cx="8136904" cy="5040560"/>
          </a:xfrm>
        </p:spPr>
        <p:txBody>
          <a:bodyPr>
            <a:noAutofit/>
          </a:bodyPr>
          <a:lstStyle/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Breedte bepalen van roede: Na bepaling waar je steunen staan kun je de lengte van de roede berekenen. &gt; 10cm voorbij de steunen (</a:t>
            </a:r>
            <a:r>
              <a:rPr lang="nl-NL" sz="1400" u="sng" dirty="0">
                <a:latin typeface="Arial" panose="020B0604020202020204" pitchFamily="34" charset="0"/>
                <a:cs typeface="Arial" panose="020B0604020202020204" pitchFamily="34" charset="0"/>
              </a:rPr>
              <a:t>gordijnmaat = roede+10cm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)				</a:t>
            </a:r>
            <a:r>
              <a:rPr lang="nl-NL" sz="10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nl-NL" dirty="0">
                <a:solidFill>
                  <a:schemeClr val="tx1"/>
                </a:solidFill>
                <a:latin typeface="Calibri"/>
                <a:cs typeface="Calibri"/>
              </a:rPr>
              <a:t>Ꚛ </a:t>
            </a:r>
            <a:r>
              <a:rPr lang="nl-NL" sz="1400" dirty="0">
                <a:latin typeface="Calibri"/>
                <a:cs typeface="Calibri"/>
              </a:rPr>
              <a:t>   Is symbool van een roedesteun</a:t>
            </a:r>
          </a:p>
          <a:p>
            <a:pPr algn="l"/>
            <a:endParaRPr lang="nl-NL" sz="1400" dirty="0">
              <a:latin typeface="Calibri"/>
              <a:cs typeface="Calibri"/>
            </a:endParaRPr>
          </a:p>
          <a:p>
            <a:pPr algn="l"/>
            <a:r>
              <a:rPr lang="nl-NL" sz="1400" dirty="0">
                <a:latin typeface="Calibri"/>
                <a:cs typeface="Calibri"/>
              </a:rPr>
              <a:t>					</a:t>
            </a:r>
            <a:r>
              <a:rPr lang="nl-NL" sz="1400" dirty="0">
                <a:cs typeface="Calibri"/>
              </a:rPr>
              <a:t>maat─Ꚛ──maat──Ꚛ─maat   ↨</a:t>
            </a:r>
            <a:r>
              <a:rPr lang="nl-NL" sz="1400" i="1" dirty="0">
                <a:cs typeface="Calibri"/>
              </a:rPr>
              <a:t>maat</a:t>
            </a:r>
          </a:p>
          <a:p>
            <a:pPr algn="l"/>
            <a:endParaRPr lang="nl-NL" sz="1400" dirty="0">
              <a:latin typeface="Calibri"/>
              <a:cs typeface="Calibri"/>
            </a:endParaRPr>
          </a:p>
          <a:p>
            <a:pPr algn="l"/>
            <a:endParaRPr lang="nl-NL" sz="1400" dirty="0">
              <a:latin typeface="Calibri"/>
              <a:cs typeface="Calibri"/>
            </a:endParaRPr>
          </a:p>
          <a:p>
            <a:pPr algn="l"/>
            <a:r>
              <a:rPr lang="nl-NL" sz="1400" dirty="0">
                <a:latin typeface="Calibri"/>
                <a:cs typeface="Calibri"/>
              </a:rPr>
              <a:t>					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917715" y="2275188"/>
          <a:ext cx="4373784" cy="4538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Werkblad" r:id="rId3" imgW="6677247" imgH="6924803" progId="Excel.Sheet.12">
                  <p:embed/>
                </p:oleObj>
              </mc:Choice>
              <mc:Fallback>
                <p:oleObj name="Werkblad" r:id="rId3" imgW="6677247" imgH="6924803" progId="Excel.Sheet.12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15" y="2275188"/>
                        <a:ext cx="4373784" cy="45381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681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063552" y="476673"/>
            <a:ext cx="7772400" cy="792087"/>
          </a:xfrm>
        </p:spPr>
        <p:txBody>
          <a:bodyPr>
            <a:normAutofit/>
          </a:bodyPr>
          <a:lstStyle/>
          <a:p>
            <a:pPr algn="l"/>
            <a:r>
              <a:rPr lang="nl-N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meten: roedegordijn en spangordijnen</a:t>
            </a:r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1991544" y="1412776"/>
            <a:ext cx="8136904" cy="5040560"/>
          </a:xfrm>
        </p:spPr>
        <p:txBody>
          <a:bodyPr>
            <a:noAutofit/>
          </a:bodyPr>
          <a:lstStyle/>
          <a:p>
            <a:pPr algn="l"/>
            <a:r>
              <a:rPr lang="nl-N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Meten roedegordijnen en spangordijnen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33" y="2770037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1988841"/>
            <a:ext cx="3962400" cy="398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793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063552" y="476673"/>
            <a:ext cx="7772400" cy="792087"/>
          </a:xfrm>
        </p:spPr>
        <p:txBody>
          <a:bodyPr>
            <a:normAutofit/>
          </a:bodyPr>
          <a:lstStyle/>
          <a:p>
            <a:pPr algn="l"/>
            <a:r>
              <a:rPr lang="nl-N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meten: roedegordijn en spangordijnen</a:t>
            </a:r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1991544" y="1412776"/>
            <a:ext cx="8136904" cy="5040560"/>
          </a:xfrm>
        </p:spPr>
        <p:txBody>
          <a:bodyPr>
            <a:noAutofit/>
          </a:bodyPr>
          <a:lstStyle/>
          <a:p>
            <a:pPr algn="l"/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Meten roedegordijnen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Bepaal het hart van de steun in de </a:t>
            </a:r>
            <a:r>
              <a:rPr lang="nl-NL" sz="1400" u="sng" dirty="0">
                <a:latin typeface="Arial" panose="020B0604020202020204" pitchFamily="34" charset="0"/>
                <a:cs typeface="Arial" panose="020B0604020202020204" pitchFamily="34" charset="0"/>
              </a:rPr>
              <a:t>hoogte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en het hart van de </a:t>
            </a:r>
            <a:r>
              <a:rPr lang="nl-NL" sz="1400" u="sng" dirty="0">
                <a:latin typeface="Arial" panose="020B0604020202020204" pitchFamily="34" charset="0"/>
                <a:cs typeface="Arial" panose="020B0604020202020204" pitchFamily="34" charset="0"/>
              </a:rPr>
              <a:t>breedte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. (stof tussen steun)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(hart van de steun moet ook hart roede zijn)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14515" r="5375" b="15847"/>
          <a:stretch/>
        </p:blipFill>
        <p:spPr bwMode="auto">
          <a:xfrm>
            <a:off x="2279576" y="3717032"/>
            <a:ext cx="3146720" cy="261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3573016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13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816081" y="1340769"/>
          <a:ext cx="3057525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Werkblad" r:id="rId4" imgW="3057392" imgH="4676587" progId="Excel.Sheet.12">
                  <p:embed/>
                </p:oleObj>
              </mc:Choice>
              <mc:Fallback>
                <p:oleObj name="Werkblad" r:id="rId4" imgW="3057392" imgH="4676587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6081" y="1340769"/>
                        <a:ext cx="3057525" cy="467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063552" y="476673"/>
            <a:ext cx="7772400" cy="792087"/>
          </a:xfrm>
        </p:spPr>
        <p:txBody>
          <a:bodyPr>
            <a:normAutofit/>
          </a:bodyPr>
          <a:lstStyle/>
          <a:p>
            <a:pPr algn="l"/>
            <a:r>
              <a:rPr lang="nl-N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meten: roedegordijn en spangordijnen</a:t>
            </a:r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1991544" y="1412776"/>
            <a:ext cx="8136904" cy="5040560"/>
          </a:xfrm>
        </p:spPr>
        <p:txBody>
          <a:bodyPr>
            <a:noAutofit/>
          </a:bodyPr>
          <a:lstStyle/>
          <a:p>
            <a:pPr algn="l"/>
            <a:r>
              <a:rPr lang="nl-N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Meten roedegordijnen en spangordijnen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Bepalen ♥ roede (zodat je zeker weet dat je steun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kunt plaatsen)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Tel 0,5 roededikte erbij op (zo kom je bij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bovenkant roede) (zie A)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Meet naar onderkant gordijn 						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(vanaf bovenkant roede) (B)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Als je niet naar onderkant gordijn kunt meten: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meet dan naar vloer / vensterbank en haal er de 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vrijhang van af. (C) </a:t>
            </a: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u="sng" dirty="0">
                <a:latin typeface="Arial" panose="020B0604020202020204" pitchFamily="34" charset="0"/>
                <a:cs typeface="Arial" panose="020B0604020202020204" pitchFamily="34" charset="0"/>
              </a:rPr>
              <a:t>NETTO hoogte = van bovenkant roede tot onderkant gordijn (B)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Indien hoofdje gewenst tel je er bij 2 cm op (D)</a:t>
            </a: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Vergeet niet de goede roedemaat in te vullen in woonwens	</a:t>
            </a:r>
          </a:p>
        </p:txBody>
      </p:sp>
    </p:spTree>
    <p:extLst>
      <p:ext uri="{BB962C8B-B14F-4D97-AF65-F5344CB8AC3E}">
        <p14:creationId xmlns:p14="http://schemas.microsoft.com/office/powerpoint/2010/main" val="3210188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063552" y="476673"/>
            <a:ext cx="7772400" cy="792087"/>
          </a:xfrm>
        </p:spPr>
        <p:txBody>
          <a:bodyPr>
            <a:normAutofit/>
          </a:bodyPr>
          <a:lstStyle/>
          <a:p>
            <a:pPr algn="l"/>
            <a:r>
              <a:rPr lang="nl-N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meten: roedegordijn en spangordijnen</a:t>
            </a:r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1991544" y="1412776"/>
            <a:ext cx="8136904" cy="5040560"/>
          </a:xfrm>
        </p:spPr>
        <p:txBody>
          <a:bodyPr>
            <a:noAutofit/>
          </a:bodyPr>
          <a:lstStyle/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algn="l"/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algn="l"/>
            <a:endParaRPr lang="nl-N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				netto breedte=roedemaat + toeslag</a:t>
            </a:r>
          </a:p>
          <a:p>
            <a:pPr algn="l"/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				(m.u.v. platte plooi, roedemaat tussen steun = 				gordijnmaat)</a:t>
            </a:r>
          </a:p>
          <a:p>
            <a:pPr algn="l"/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938376"/>
            <a:ext cx="29527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723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063552" y="476673"/>
            <a:ext cx="7772400" cy="792087"/>
          </a:xfrm>
        </p:spPr>
        <p:txBody>
          <a:bodyPr>
            <a:normAutofit/>
          </a:bodyPr>
          <a:lstStyle/>
          <a:p>
            <a:pPr algn="l"/>
            <a:r>
              <a:rPr lang="nl-N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meten: roedegordijn en spangordijnen</a:t>
            </a:r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1991544" y="1412776"/>
            <a:ext cx="8136904" cy="5040560"/>
          </a:xfrm>
        </p:spPr>
        <p:txBody>
          <a:bodyPr>
            <a:noAutofit/>
          </a:bodyPr>
          <a:lstStyle/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Meten spangordijnen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Bij een </a:t>
            </a:r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span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gordijn: 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-Hart bepalen steunen in breedte en hoogte, boven en onder 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Let op symmetrie!  (A)</a:t>
            </a: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-Tel er 1 roededikte bij op (B)</a:t>
            </a: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Indien hoofdje gewenst tel je er 2 x 2cm op (C)</a:t>
            </a: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Vergeet niet de goede roedemaat in te vullen in woonwens</a:t>
            </a:r>
          </a:p>
          <a:p>
            <a:pPr algn="l"/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Ivm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met tunneldikte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7248129" y="1484785"/>
          <a:ext cx="3057525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Werkblad" r:id="rId4" imgW="3057392" imgH="4486305" progId="Excel.Sheet.12">
                  <p:embed/>
                </p:oleObj>
              </mc:Choice>
              <mc:Fallback>
                <p:oleObj name="Werkblad" r:id="rId4" imgW="3057392" imgH="4486305" progId="Excel.Shee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48129" y="1484785"/>
                        <a:ext cx="3057525" cy="448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kstvak 1"/>
          <p:cNvSpPr txBox="1"/>
          <p:nvPr/>
        </p:nvSpPr>
        <p:spPr>
          <a:xfrm>
            <a:off x="8292244" y="49411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45340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063552" y="476673"/>
            <a:ext cx="7772400" cy="792087"/>
          </a:xfrm>
        </p:spPr>
        <p:txBody>
          <a:bodyPr>
            <a:normAutofit/>
          </a:bodyPr>
          <a:lstStyle/>
          <a:p>
            <a:pPr algn="l"/>
            <a:r>
              <a:rPr lang="nl-N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meten: roedegordijn en spangordijnen</a:t>
            </a:r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1991544" y="1412776"/>
            <a:ext cx="8136904" cy="5040560"/>
          </a:xfrm>
        </p:spPr>
        <p:txBody>
          <a:bodyPr>
            <a:noAutofit/>
          </a:bodyPr>
          <a:lstStyle/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834543"/>
            <a:ext cx="2748425" cy="387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063552" y="3645025"/>
            <a:ext cx="3312368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netto breedte=roedemaat + toeslag</a:t>
            </a:r>
          </a:p>
          <a:p>
            <a:pPr lvl="0">
              <a:spcBef>
                <a:spcPct val="20000"/>
              </a:spcBef>
            </a:pPr>
            <a:endParaRPr lang="nl-NL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nl-NL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(m.u.v. platte plooi, roedemaat tussen steun = gordijnmaat)</a:t>
            </a:r>
          </a:p>
        </p:txBody>
      </p:sp>
    </p:spTree>
    <p:extLst>
      <p:ext uri="{BB962C8B-B14F-4D97-AF65-F5344CB8AC3E}">
        <p14:creationId xmlns:p14="http://schemas.microsoft.com/office/powerpoint/2010/main" val="297986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063552" y="476673"/>
            <a:ext cx="7772400" cy="792087"/>
          </a:xfrm>
        </p:spPr>
        <p:txBody>
          <a:bodyPr>
            <a:normAutofit/>
          </a:bodyPr>
          <a:lstStyle/>
          <a:p>
            <a:pPr algn="l"/>
            <a:r>
              <a:rPr lang="nl-N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meten: roede ingeslagen ringen</a:t>
            </a:r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1991544" y="1412776"/>
            <a:ext cx="8136904" cy="5040560"/>
          </a:xfrm>
        </p:spPr>
        <p:txBody>
          <a:bodyPr>
            <a:noAutofit/>
          </a:bodyPr>
          <a:lstStyle/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algn="l"/>
            <a:r>
              <a:rPr lang="nl-NL" sz="1400" u="sng" dirty="0">
                <a:latin typeface="Arial" panose="020B0604020202020204" pitchFamily="34" charset="0"/>
                <a:cs typeface="Arial" panose="020B0604020202020204" pitchFamily="34" charset="0"/>
              </a:rPr>
              <a:t>Samengevat: </a:t>
            </a:r>
          </a:p>
          <a:p>
            <a:pPr algn="l"/>
            <a:r>
              <a:rPr lang="nl-NL" sz="1400" u="sng" dirty="0">
                <a:latin typeface="Arial" panose="020B0604020202020204" pitchFamily="34" charset="0"/>
                <a:cs typeface="Arial" panose="020B0604020202020204" pitchFamily="34" charset="0"/>
              </a:rPr>
              <a:t>Als je een roede met ingeslagen ringen en met standaard vrijhang en </a:t>
            </a:r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wandmontage</a:t>
            </a:r>
            <a:r>
              <a:rPr lang="nl-NL" sz="1400" u="sng" dirty="0">
                <a:latin typeface="Arial" panose="020B0604020202020204" pitchFamily="34" charset="0"/>
                <a:cs typeface="Arial" panose="020B0604020202020204" pitchFamily="34" charset="0"/>
              </a:rPr>
              <a:t> moet </a:t>
            </a:r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METEN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-Bepaal eerst hart steun!! = ophanghoogte</a:t>
            </a: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Kamerhoog 	20mm roede:  maat vloer / ♥ steun + 1,0cm = netto gordijnmaat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30mm roede:  maat vloer / ♥ steun + 1,5cm = netto gordijnmaat</a:t>
            </a: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Vensterbank	20mm roede:  maat vensterbank / ♥ steun + 1,5cm = netto gordijnmaat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30mm roede:  maat vensterbank / ♥ steun + 2,0cm = netto gordijnmaat</a:t>
            </a: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Als je zonder vast meetpunt aan de onderzijde zit, gebruik dan altijd de formule!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476305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063552" y="476673"/>
            <a:ext cx="7772400" cy="792087"/>
          </a:xfrm>
        </p:spPr>
        <p:txBody>
          <a:bodyPr>
            <a:normAutofit/>
          </a:bodyPr>
          <a:lstStyle/>
          <a:p>
            <a:pPr algn="l"/>
            <a:r>
              <a:rPr lang="nl-N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meten: roede ingeslagen ringen</a:t>
            </a:r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1991544" y="1412776"/>
            <a:ext cx="8136904" cy="5040560"/>
          </a:xfrm>
        </p:spPr>
        <p:txBody>
          <a:bodyPr>
            <a:noAutofit/>
          </a:bodyPr>
          <a:lstStyle/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Breedte bepalen van roede: Na bepaling waar je steunen staan kun je de lengte van de roede berekenen. &gt; 10cm voorbij de steunen (</a:t>
            </a:r>
            <a:r>
              <a:rPr lang="nl-NL" sz="1400" u="sng" dirty="0">
                <a:latin typeface="Arial" panose="020B0604020202020204" pitchFamily="34" charset="0"/>
                <a:cs typeface="Arial" panose="020B0604020202020204" pitchFamily="34" charset="0"/>
              </a:rPr>
              <a:t>gordijnmaat = roede+10cm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)				</a:t>
            </a:r>
            <a:r>
              <a:rPr lang="nl-NL" sz="10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nl-NL" dirty="0">
                <a:solidFill>
                  <a:schemeClr val="tx1"/>
                </a:solidFill>
                <a:latin typeface="Calibri"/>
                <a:cs typeface="Calibri"/>
              </a:rPr>
              <a:t>Ꚛ </a:t>
            </a:r>
            <a:r>
              <a:rPr lang="nl-NL" sz="1400" dirty="0">
                <a:latin typeface="Calibri"/>
                <a:cs typeface="Calibri"/>
              </a:rPr>
              <a:t>   Is symbool van een roedesteun</a:t>
            </a:r>
          </a:p>
          <a:p>
            <a:pPr algn="l"/>
            <a:endParaRPr lang="nl-NL" sz="1400" dirty="0">
              <a:latin typeface="Calibri"/>
              <a:cs typeface="Calibri"/>
            </a:endParaRPr>
          </a:p>
          <a:p>
            <a:pPr algn="l"/>
            <a:r>
              <a:rPr lang="nl-NL" sz="1400" dirty="0">
                <a:latin typeface="Calibri"/>
                <a:cs typeface="Calibri"/>
              </a:rPr>
              <a:t>					</a:t>
            </a:r>
            <a:r>
              <a:rPr lang="nl-NL" sz="1400" dirty="0">
                <a:cs typeface="Calibri"/>
              </a:rPr>
              <a:t>maat─Ꚛ──maat──Ꚛ─maat   ↨</a:t>
            </a:r>
            <a:r>
              <a:rPr lang="nl-NL" sz="1400" i="1" dirty="0">
                <a:cs typeface="Calibri"/>
              </a:rPr>
              <a:t>maat</a:t>
            </a:r>
          </a:p>
          <a:p>
            <a:pPr algn="l"/>
            <a:endParaRPr lang="nl-NL" sz="1400" dirty="0">
              <a:latin typeface="Calibri"/>
              <a:cs typeface="Calibri"/>
            </a:endParaRPr>
          </a:p>
          <a:p>
            <a:pPr algn="l"/>
            <a:endParaRPr lang="nl-NL" sz="1400" dirty="0">
              <a:latin typeface="Calibri"/>
              <a:cs typeface="Calibri"/>
            </a:endParaRPr>
          </a:p>
          <a:p>
            <a:pPr algn="l"/>
            <a:r>
              <a:rPr lang="nl-NL" sz="1400" dirty="0">
                <a:latin typeface="Calibri"/>
                <a:cs typeface="Calibri"/>
              </a:rPr>
              <a:t>					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917715" y="2275188"/>
          <a:ext cx="4373784" cy="4538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erkblad" r:id="rId3" imgW="6677247" imgH="6924803" progId="Excel.Sheet.12">
                  <p:embed/>
                </p:oleObj>
              </mc:Choice>
              <mc:Fallback>
                <p:oleObj name="Werkblad" r:id="rId3" imgW="6677247" imgH="6924803" progId="Excel.Sheet.12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15" y="2275188"/>
                        <a:ext cx="4373784" cy="45381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098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063552" y="476673"/>
            <a:ext cx="7772400" cy="792087"/>
          </a:xfrm>
        </p:spPr>
        <p:txBody>
          <a:bodyPr>
            <a:normAutofit/>
          </a:bodyPr>
          <a:lstStyle/>
          <a:p>
            <a:pPr algn="l"/>
            <a:r>
              <a:rPr lang="nl-N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meten: roede ingeslagen ringen</a:t>
            </a:r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1991544" y="1412776"/>
            <a:ext cx="8136904" cy="5040560"/>
          </a:xfrm>
        </p:spPr>
        <p:txBody>
          <a:bodyPr>
            <a:noAutofit/>
          </a:bodyPr>
          <a:lstStyle/>
          <a:p>
            <a:pPr algn="l"/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Indien er een plafondsteun gemeten moet worden dien je de steun bij je te hebben. </a:t>
            </a:r>
          </a:p>
          <a:p>
            <a:pPr algn="l"/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(of van tevoren de maten van de steunen genomen te hebben)</a:t>
            </a:r>
          </a:p>
          <a:p>
            <a:pPr algn="l"/>
            <a:endParaRPr lang="nl-NL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Hoe te meten indien er plafondsteunen worden gebruikt: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Plafondsteunen hebben allemaal verschillende afmetingen. </a:t>
            </a:r>
          </a:p>
          <a:p>
            <a:pPr algn="l"/>
            <a:endParaRPr lang="nl-NL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bruto maat -/- bovenkant roede/plafond + hoofdje - vrijhang</a:t>
            </a:r>
          </a:p>
          <a:p>
            <a:pPr algn="l"/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=netto maat</a:t>
            </a: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Indien tot vensterbank</a:t>
            </a:r>
          </a:p>
          <a:p>
            <a:pPr algn="l"/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Plafond / onderkant gordijn -/- bovenkant roede/plafond + hoofdje = nettomaat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Of je gebruikt de vorige formule en je berekent vrijhang.</a:t>
            </a:r>
          </a:p>
          <a:p>
            <a:pPr algn="l"/>
            <a:endParaRPr lang="nl-NL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7275" r="12031"/>
          <a:stretch/>
        </p:blipFill>
        <p:spPr>
          <a:xfrm>
            <a:off x="7248129" y="2583145"/>
            <a:ext cx="2112067" cy="2971908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7397937" y="2698954"/>
            <a:ext cx="117727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7248128" y="2616289"/>
            <a:ext cx="432048" cy="822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Blokboog 6"/>
          <p:cNvSpPr/>
          <p:nvPr/>
        </p:nvSpPr>
        <p:spPr>
          <a:xfrm rot="5121266">
            <a:off x="7353192" y="3024759"/>
            <a:ext cx="324945" cy="339532"/>
          </a:xfrm>
          <a:prstGeom prst="blockArc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11" name="Rechte verbindingslijn met pijl 10"/>
          <p:cNvCxnSpPr/>
          <p:nvPr/>
        </p:nvCxnSpPr>
        <p:spPr>
          <a:xfrm>
            <a:off x="7142872" y="2616289"/>
            <a:ext cx="0" cy="55584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flipV="1">
            <a:off x="4655840" y="2784184"/>
            <a:ext cx="2304256" cy="716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1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063552" y="476673"/>
            <a:ext cx="7772400" cy="792087"/>
          </a:xfrm>
        </p:spPr>
        <p:txBody>
          <a:bodyPr>
            <a:normAutofit/>
          </a:bodyPr>
          <a:lstStyle/>
          <a:p>
            <a:pPr algn="l"/>
            <a:r>
              <a:rPr lang="nl-N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meten: roede ingeslagen ringen</a:t>
            </a:r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1991544" y="1412776"/>
            <a:ext cx="8136904" cy="5040560"/>
          </a:xfrm>
        </p:spPr>
        <p:txBody>
          <a:bodyPr>
            <a:noAutofit/>
          </a:bodyPr>
          <a:lstStyle/>
          <a:p>
            <a:pPr algn="l"/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Voorbeeld met </a:t>
            </a:r>
            <a:r>
              <a:rPr lang="nl-NL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plafond</a:t>
            </a:r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steun 20mm</a:t>
            </a:r>
          </a:p>
          <a:p>
            <a:pPr algn="l"/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Vaste maat -/- bovenkant roede/plafond + hoofdje – vrijhang</a:t>
            </a:r>
          </a:p>
          <a:p>
            <a:pPr algn="l"/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250					250cm -18cm + 2cm – 2cm = 232 (P250)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								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	Halverwege verwarming</a:t>
            </a:r>
          </a:p>
          <a:p>
            <a:pPr algn="l"/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nl-N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plaf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nl-N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onderk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 gordijn – steun/ </a:t>
            </a:r>
            <a:r>
              <a:rPr lang="nl-N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bov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 roede</a:t>
            </a:r>
          </a:p>
          <a:p>
            <a:pPr algn="l"/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200cm – 18cm + 2cm = 184cm (P250)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	of zoals boven: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	250cm -18cm + 2cm – 50cm = 184cm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nl-NL" sz="1400" dirty="0">
                <a:cs typeface="Calibri"/>
              </a:rPr>
              <a:t> </a:t>
            </a:r>
          </a:p>
          <a:p>
            <a:pPr algn="l"/>
            <a:r>
              <a:rPr lang="nl-NL" sz="1400" dirty="0">
                <a:cs typeface="Calibri"/>
              </a:rPr>
              <a:t>					maat─Ꚛ─maat─</a:t>
            </a:r>
            <a:r>
              <a:rPr lang="nl-NL" sz="1400" dirty="0">
                <a:latin typeface="Calibri"/>
                <a:cs typeface="Calibri"/>
              </a:rPr>
              <a:t>Ꚛ</a:t>
            </a:r>
            <a:r>
              <a:rPr lang="nl-NL" sz="1400" dirty="0">
                <a:cs typeface="Calibri"/>
              </a:rPr>
              <a:t>─maat─Ꚛ─maat </a:t>
            </a:r>
            <a:r>
              <a:rPr lang="nl-NL" sz="1400" u="sng" dirty="0">
                <a:cs typeface="Calibri"/>
              </a:rPr>
              <a:t>P250</a:t>
            </a:r>
            <a:endParaRPr lang="nl-NL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	Pakketdikte! (+/- 16cm)	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nl-NL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Plafon</a:t>
            </a:r>
            <a:endParaRPr lang="nl-N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0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917715" y="2204865"/>
          <a:ext cx="4373784" cy="4538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erkblad" r:id="rId3" imgW="6677247" imgH="6924803" progId="Excel.Sheet.12">
                  <p:embed/>
                </p:oleObj>
              </mc:Choice>
              <mc:Fallback>
                <p:oleObj name="Werkblad" r:id="rId3" imgW="6677247" imgH="6924803" progId="Excel.Sheet.12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15" y="2204865"/>
                        <a:ext cx="4373784" cy="45381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Rechte verbindingslijn met pijl 4"/>
          <p:cNvCxnSpPr/>
          <p:nvPr/>
        </p:nvCxnSpPr>
        <p:spPr>
          <a:xfrm>
            <a:off x="2999656" y="2996952"/>
            <a:ext cx="0" cy="309634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troomdiagram: Verbindingslijn 7"/>
          <p:cNvSpPr/>
          <p:nvPr/>
        </p:nvSpPr>
        <p:spPr>
          <a:xfrm>
            <a:off x="4104607" y="2871621"/>
            <a:ext cx="144016" cy="144016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met pijl 10"/>
          <p:cNvCxnSpPr/>
          <p:nvPr/>
        </p:nvCxnSpPr>
        <p:spPr>
          <a:xfrm>
            <a:off x="5231904" y="5589240"/>
            <a:ext cx="0" cy="50405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4295800" y="2708920"/>
            <a:ext cx="0" cy="178886"/>
          </a:xfrm>
          <a:prstGeom prst="straightConnector1">
            <a:avLst/>
          </a:prstGeom>
          <a:ln w="31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 flipV="1">
            <a:off x="4176615" y="2708920"/>
            <a:ext cx="0" cy="1627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611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711625" y="1844825"/>
          <a:ext cx="6480720" cy="4417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Werkblad" r:id="rId4" imgW="6581553" imgH="4486305" progId="Excel.Sheet.12">
                  <p:embed/>
                </p:oleObj>
              </mc:Choice>
              <mc:Fallback>
                <p:oleObj name="Werkblad" r:id="rId4" imgW="6581553" imgH="4486305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1625" y="1844825"/>
                        <a:ext cx="6480720" cy="4417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1991544" y="1412776"/>
            <a:ext cx="8136904" cy="5040560"/>
          </a:xfrm>
        </p:spPr>
        <p:txBody>
          <a:bodyPr>
            <a:noAutofit/>
          </a:bodyPr>
          <a:lstStyle/>
          <a:p>
            <a:pPr algn="l">
              <a:lnSpc>
                <a:spcPts val="2500"/>
              </a:lnSpc>
            </a:pP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Roedelengte meten in een hoek</a:t>
            </a:r>
          </a:p>
          <a:p>
            <a:pPr algn="l">
              <a:lnSpc>
                <a:spcPts val="2500"/>
              </a:lnSpc>
            </a:pPr>
            <a:endParaRPr lang="nl-N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500"/>
              </a:lnSpc>
            </a:pPr>
            <a:endParaRPr lang="nl-N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500"/>
              </a:lnSpc>
            </a:pPr>
            <a:endParaRPr lang="nl-N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500"/>
              </a:lnSpc>
            </a:pPr>
            <a:endParaRPr lang="nl-N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500"/>
              </a:lnSpc>
            </a:pPr>
            <a:endParaRPr lang="nl-N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500"/>
              </a:lnSpc>
            </a:pPr>
            <a:endParaRPr lang="nl-N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500"/>
              </a:lnSpc>
            </a:pPr>
            <a:endParaRPr lang="nl-N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500"/>
              </a:lnSpc>
            </a:pPr>
            <a:endParaRPr lang="nl-N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500"/>
              </a:lnSpc>
            </a:pPr>
            <a:endParaRPr lang="nl-N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500"/>
              </a:lnSpc>
            </a:pPr>
            <a:endParaRPr lang="nl-N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500"/>
              </a:lnSpc>
            </a:pP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algn="l">
              <a:lnSpc>
                <a:spcPts val="2500"/>
              </a:lnSpc>
            </a:pP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			      Houd rekening met eventuele eindknoppen</a:t>
            </a:r>
          </a:p>
          <a:p>
            <a:pPr algn="l">
              <a:lnSpc>
                <a:spcPts val="2500"/>
              </a:lnSpc>
            </a:pP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algn="l">
              <a:lnSpc>
                <a:spcPts val="2500"/>
              </a:lnSpc>
            </a:pPr>
            <a:endParaRPr lang="nl-N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500"/>
              </a:lnSpc>
            </a:pPr>
            <a:endParaRPr lang="nl-N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500"/>
              </a:lnSpc>
            </a:pPr>
            <a:endParaRPr lang="nl-N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500"/>
              </a:lnSpc>
            </a:pPr>
            <a:endParaRPr lang="nl-N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063552" y="476673"/>
            <a:ext cx="7772400" cy="792087"/>
          </a:xfrm>
        </p:spPr>
        <p:txBody>
          <a:bodyPr>
            <a:normAutofit/>
          </a:bodyPr>
          <a:lstStyle/>
          <a:p>
            <a:pPr algn="l"/>
            <a:r>
              <a:rPr lang="nl-N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Meten plooigordijnen</a:t>
            </a:r>
          </a:p>
        </p:txBody>
      </p:sp>
    </p:spTree>
    <p:extLst>
      <p:ext uri="{BB962C8B-B14F-4D97-AF65-F5344CB8AC3E}">
        <p14:creationId xmlns:p14="http://schemas.microsoft.com/office/powerpoint/2010/main" val="93706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063552" y="476673"/>
            <a:ext cx="7772400" cy="792087"/>
          </a:xfrm>
        </p:spPr>
        <p:txBody>
          <a:bodyPr>
            <a:normAutofit/>
          </a:bodyPr>
          <a:lstStyle/>
          <a:p>
            <a:pPr algn="l"/>
            <a:r>
              <a:rPr lang="nl-N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meten: roede ingeslagen ringen</a:t>
            </a:r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1991544" y="1412776"/>
            <a:ext cx="8136904" cy="5040560"/>
          </a:xfrm>
        </p:spPr>
        <p:txBody>
          <a:bodyPr>
            <a:noAutofit/>
          </a:bodyPr>
          <a:lstStyle/>
          <a:p>
            <a:pPr algn="l"/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Hoe meet je gordijnen op bestaande</a:t>
            </a:r>
          </a:p>
          <a:p>
            <a:pPr algn="l"/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roede.</a:t>
            </a: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Dan meet je vanaf bovenkant roede.</a:t>
            </a: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500"/>
              </a:lnSpc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500"/>
              </a:lnSpc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500"/>
              </a:lnSpc>
            </a:pPr>
            <a:endParaRPr lang="nl-NL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500"/>
              </a:lnSpc>
            </a:pPr>
            <a:endParaRPr lang="nl-NL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500"/>
              </a:lnSpc>
            </a:pPr>
            <a:endParaRPr lang="nl-NL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2500"/>
              </a:lnSpc>
            </a:pPr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Tot net boven vloer:  Bovenkant roede / vloer – vrijhang + hoofdje</a:t>
            </a:r>
          </a:p>
          <a:p>
            <a:pPr algn="l">
              <a:lnSpc>
                <a:spcPts val="2500"/>
              </a:lnSpc>
            </a:pPr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Vensterbank </a:t>
            </a:r>
            <a:r>
              <a:rPr lang="nl-NL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o.d</a:t>
            </a:r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.:  Bovenkant roede / naar onderkant gordijn + hoofdje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225008" y="1340768"/>
          <a:ext cx="5424198" cy="428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Werkblad" r:id="rId4" imgW="6819723" imgH="4771995" progId="Excel.Sheet.12">
                  <p:embed/>
                </p:oleObj>
              </mc:Choice>
              <mc:Fallback>
                <p:oleObj name="Werkblad" r:id="rId4" imgW="6819723" imgH="4771995" progId="Excel.Sheet.12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5008" y="1340768"/>
                        <a:ext cx="5424198" cy="42891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fbeelding 4"/>
          <p:cNvPicPr/>
          <p:nvPr/>
        </p:nvPicPr>
        <p:blipFill rotWithShape="1">
          <a:blip r:embed="rId6"/>
          <a:srcRect t="12459" r="38323"/>
          <a:stretch/>
        </p:blipFill>
        <p:spPr bwMode="auto">
          <a:xfrm>
            <a:off x="2351584" y="3212976"/>
            <a:ext cx="720080" cy="21497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/>
          <p:cNvPicPr/>
          <p:nvPr/>
        </p:nvPicPr>
        <p:blipFill>
          <a:blip r:embed="rId7"/>
          <a:stretch>
            <a:fillRect/>
          </a:stretch>
        </p:blipFill>
        <p:spPr>
          <a:xfrm rot="2338202">
            <a:off x="3242079" y="3361203"/>
            <a:ext cx="726103" cy="71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9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063552" y="476673"/>
            <a:ext cx="7772400" cy="792087"/>
          </a:xfrm>
        </p:spPr>
        <p:txBody>
          <a:bodyPr>
            <a:normAutofit/>
          </a:bodyPr>
          <a:lstStyle/>
          <a:p>
            <a:pPr algn="l"/>
            <a:r>
              <a:rPr lang="nl-N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meten: roede losse ringen</a:t>
            </a:r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1991544" y="1412776"/>
            <a:ext cx="8136904" cy="5040560"/>
          </a:xfrm>
        </p:spPr>
        <p:txBody>
          <a:bodyPr>
            <a:noAutofit/>
          </a:bodyPr>
          <a:lstStyle/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Meten van gordijn op roede met</a:t>
            </a:r>
          </a:p>
          <a:p>
            <a:pPr algn="l"/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losse ringen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361" y="1484784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899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2063552" y="476673"/>
            <a:ext cx="7772400" cy="792087"/>
          </a:xfrm>
        </p:spPr>
        <p:txBody>
          <a:bodyPr>
            <a:normAutofit/>
          </a:bodyPr>
          <a:lstStyle/>
          <a:p>
            <a:pPr algn="l"/>
            <a:r>
              <a:rPr lang="nl-N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Meten van gordijnen, roede met losse ringen</a:t>
            </a:r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1991544" y="1412776"/>
            <a:ext cx="8136904" cy="5040560"/>
          </a:xfrm>
        </p:spPr>
        <p:txBody>
          <a:bodyPr>
            <a:noAutofit/>
          </a:bodyPr>
          <a:lstStyle/>
          <a:p>
            <a:pPr algn="l"/>
            <a:r>
              <a:rPr lang="nl-N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Wand</a:t>
            </a:r>
            <a:r>
              <a:rPr lang="nl-N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montage meten roede met losse ringen.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A= maat hart roede tot onderkant ring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B= Maat gordijn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C= vrijhang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/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Hoogte vanaf vloer tot ♥ steun  - A - C</a:t>
            </a:r>
          </a:p>
          <a:p>
            <a:pPr algn="l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nl-NL" sz="1400" b="1" dirty="0">
                <a:latin typeface="Arial" panose="020B0604020202020204" pitchFamily="34" charset="0"/>
                <a:cs typeface="Arial" panose="020B0604020202020204" pitchFamily="34" charset="0"/>
              </a:rPr>
              <a:t>nettomaat</a:t>
            </a: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1400" u="sng" dirty="0">
                <a:latin typeface="Arial" panose="020B0604020202020204" pitchFamily="34" charset="0"/>
                <a:cs typeface="Arial" panose="020B0604020202020204" pitchFamily="34" charset="0"/>
              </a:rPr>
              <a:t>Plafondmontage met wandsteunen doen we niet</a:t>
            </a:r>
          </a:p>
          <a:p>
            <a:pPr algn="l"/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ng 6"/>
          <p:cNvSpPr/>
          <p:nvPr/>
        </p:nvSpPr>
        <p:spPr>
          <a:xfrm>
            <a:off x="15320963" y="23950613"/>
            <a:ext cx="390525" cy="390525"/>
          </a:xfrm>
          <a:prstGeom prst="donut">
            <a:avLst>
              <a:gd name="adj" fmla="val 15675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ing 7"/>
          <p:cNvSpPr/>
          <p:nvPr/>
        </p:nvSpPr>
        <p:spPr>
          <a:xfrm>
            <a:off x="15111413" y="23883938"/>
            <a:ext cx="781050" cy="771525"/>
          </a:xfrm>
          <a:prstGeom prst="donut">
            <a:avLst>
              <a:gd name="adj" fmla="val 77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7319963" y="1484314"/>
          <a:ext cx="2817812" cy="428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Werkblad" r:id="rId4" imgW="3343408" imgH="5057686" progId="Excel.Sheet.12">
                  <p:embed/>
                </p:oleObj>
              </mc:Choice>
              <mc:Fallback>
                <p:oleObj name="Werkblad" r:id="rId4" imgW="3343408" imgH="5057686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19963" y="1484314"/>
                        <a:ext cx="2817812" cy="428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34532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1371</Words>
  <Application>Microsoft Office PowerPoint</Application>
  <PresentationFormat>Breedbeeld</PresentationFormat>
  <Paragraphs>279</Paragraphs>
  <Slides>18</Slides>
  <Notes>12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Kantoorthema</vt:lpstr>
      <vt:lpstr>Werkblad</vt:lpstr>
      <vt:lpstr>meten: roede ingeslagen ringen</vt:lpstr>
      <vt:lpstr>meten: roede ingeslagen ringen</vt:lpstr>
      <vt:lpstr>meten: roede ingeslagen ringen</vt:lpstr>
      <vt:lpstr>meten: roede ingeslagen ringen</vt:lpstr>
      <vt:lpstr>meten: roede ingeslagen ringen</vt:lpstr>
      <vt:lpstr>Meten plooigordijnen</vt:lpstr>
      <vt:lpstr>meten: roede ingeslagen ringen</vt:lpstr>
      <vt:lpstr>meten: roede losse ringen</vt:lpstr>
      <vt:lpstr>Meten van gordijnen, roede met losse ringen</vt:lpstr>
      <vt:lpstr>Meten van gordijnen, roede met losse ringen</vt:lpstr>
      <vt:lpstr>Meten van gordijnen, roede met losse ringen</vt:lpstr>
      <vt:lpstr>meten: roede ingeslagen ringen</vt:lpstr>
      <vt:lpstr>meten: roedegordijn en spangordijnen</vt:lpstr>
      <vt:lpstr>meten: roedegordijn en spangordijnen</vt:lpstr>
      <vt:lpstr>meten: roedegordijn en spangordijnen</vt:lpstr>
      <vt:lpstr>meten: roedegordijn en spangordijnen</vt:lpstr>
      <vt:lpstr>meten: roedegordijn en spangordijnen</vt:lpstr>
      <vt:lpstr>meten: roedegordijn en spangordijnen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meten: roede ingeslagen ringen</dc:title>
  <dc:creator>Kamp, Stephan</dc:creator>
  <cp:lastModifiedBy>Kamp, Stephan</cp:lastModifiedBy>
  <cp:revision>1</cp:revision>
  <dcterms:created xsi:type="dcterms:W3CDTF">2021-01-06T14:27:11Z</dcterms:created>
  <dcterms:modified xsi:type="dcterms:W3CDTF">2021-01-06T14:27:59Z</dcterms:modified>
</cp:coreProperties>
</file>